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58" r:id="rId2"/>
    <p:sldId id="256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Untitled Section" id="{9C892E7E-15D3-465C-A873-4D9FD9CAE98B}">
          <p14:sldIdLst>
            <p14:sldId id="258"/>
            <p14:sldId id="256"/>
            <p14:sldId id="2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C6C4"/>
    <a:srgbClr val="9EC3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3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CD13A2-90A1-4571-A3BB-3F946E2626B2}" type="datetimeFigureOut">
              <a:rPr lang="en-AU" smtClean="0"/>
              <a:t>18/07/2025</a:t>
            </a:fld>
            <a:endParaRPr lang="en-A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3B085D-4DA8-4835-9CD2-EF86B469ABFF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60342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43B085D-4DA8-4835-9CD2-EF86B469ABFF}" type="slidenum">
              <a:rPr lang="en-AU" smtClean="0"/>
              <a:t>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3068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521CF-8B46-41EF-7F3B-FF270C93B2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F88E27-094A-F9F4-7C5B-878A09C73BE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EA7F4E-0C68-B7F9-6F25-9C6D286C66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E0788-CDE0-408F-B677-6FB2C2969D47}" type="datetime1">
              <a:rPr lang="en-AU" smtClean="0"/>
              <a:t>18/07/2025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31867-70F7-CF3D-6187-E017F2B7F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Infotrack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6AFAAF-2531-D034-AB75-47E2F123B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91042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A3FCA-462C-997C-D45F-A1829B57E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DEE6FC-6CDE-A4C9-66B7-A6CE30CE4B2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E8A7CC-FA70-D4F9-154E-2D215D0704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774628-690F-4DD2-B710-354A9ABBFE29}" type="datetime1">
              <a:rPr lang="en-AU" smtClean="0"/>
              <a:t>18/07/2025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202772-8A3C-F4DD-B7B4-693743330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Infotrack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C76C5-EA1A-66C8-8447-334652DB3A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420019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D80BF9-096C-114A-6A72-1D5ADFCF366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8E0E01-1BDE-3EB6-E41B-06C9BE31BE4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2E05C1-4C15-7221-CC01-07AB7CB89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B98D55-FD2E-4D0E-BDD6-5AFBB389E730}" type="datetime1">
              <a:rPr lang="en-AU" smtClean="0"/>
              <a:t>18/07/2025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C3BA56-22C2-4CA6-5FD9-9EA1261A6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Infotrack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331823-D257-D737-3D68-78CCC3424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50913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A22EEA-AB69-3F81-69D7-EAB31E303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6F43C-AC98-049F-5E1E-111A7596E7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7877B-6374-5D0B-03FE-A0BC05AB2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C12B29-6D97-47AB-828C-6B24AC76AEFC}" type="datetime1">
              <a:rPr lang="en-AU" smtClean="0"/>
              <a:t>18/07/2025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FE7D72-D690-2120-05C8-23AD33EF78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Infotrack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6C650-F4F1-BED5-08DF-A48E2C719F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063468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2E2BD-0ED9-85D6-5945-29F0D50561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2791F-06C6-6881-CF06-2774229702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EF7052-A68F-F75A-7365-8334538A26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7A8A8-FF35-4A6D-88E8-736AEA61786F}" type="datetime1">
              <a:rPr lang="en-AU" smtClean="0"/>
              <a:t>18/07/2025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399B1-88DC-8485-51D5-B371F141E6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Infotrack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B5C94B-69AF-4BA5-085A-C686114C1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242591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06B5-FB93-5485-7C66-BD2F8C2B1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BD7E24-0947-0A7E-DE67-C51C3BFBFF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00A66D-B6D2-423E-5D34-6794ACA3F8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C4B801-6DBD-AB1B-DDBB-B4F49AF3B1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927A12-CCE9-4B9F-9AE7-456BA9B14049}" type="datetime1">
              <a:rPr lang="en-AU" smtClean="0"/>
              <a:t>18/07/2025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058A3-F7F0-3546-34A8-AD8FE1730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Infotrack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E64B24-D15B-D35D-837E-753CB41BD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52783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41C06-5157-E797-B3D1-B8341A6728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AF1F1D5-1542-2BF6-CFF5-49073CEAB0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2A1A0C5-A7B6-EFE3-15D4-C3BDE8979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6534404-247F-0089-CE09-39BF2CDD090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912725-6C1A-76F0-452A-068A9CA091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68D15FE-92E3-3EAE-BE56-458F2B983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DADD2-2D6D-4BC3-B09B-B6BBCA6D6F1A}" type="datetime1">
              <a:rPr lang="en-AU" smtClean="0"/>
              <a:t>18/07/2025</a:t>
            </a:fld>
            <a:endParaRPr lang="en-AU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4095FC-ECE4-43F6-97AC-85BAE13D8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Infotrack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70CB052-FEE1-9CE0-013A-3265406DB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011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9F31FA-467B-37AD-1791-D306A7A6A1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527C5C6-0B7B-8FBA-A63B-34C46DE40E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E26F20-0DD6-4176-B0F2-270029FA174B}" type="datetime1">
              <a:rPr lang="en-AU" smtClean="0"/>
              <a:t>18/07/2025</a:t>
            </a:fld>
            <a:endParaRPr lang="en-A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95C1D4-1B40-7AFC-900F-EDAB34A65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Infotrack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9AD3C-07B5-15CB-5675-3A69E0DD9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922278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BC62B25-1EDE-DB64-6A2E-27E87F589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2E6256-41DA-40B3-ABB5-9F35B9BA0D9D}" type="datetime1">
              <a:rPr lang="en-AU" smtClean="0"/>
              <a:t>18/07/2025</a:t>
            </a:fld>
            <a:endParaRPr lang="en-AU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F2B5D16-D655-A725-3FC8-523F4F97E8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Infotrack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F4157-6B44-96C2-6FDC-3A5DA1FF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757809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11DFB-69A0-73B3-D451-9052C96A4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0FA069-3446-F279-CC3F-2028CDC92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16F122-E3D5-BA9A-4981-0B8D24619D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86627-1D27-5ED3-AC37-EE0DAA85B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8DEF38-19E9-41A8-AA08-DE9075C1C0C1}" type="datetime1">
              <a:rPr lang="en-AU" smtClean="0"/>
              <a:t>18/07/2025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756903-D479-9542-46FF-BC5E15741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Infotrack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0A888D-140A-4C4E-7E89-909A3AF73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91000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7DCDE-2B4B-A18B-DB16-0FFF2552D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98B5732-54C7-1FBA-5F29-88CCE59BC55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8C5902-0151-F544-DF8E-DCB9620D0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8BF2BF-28CA-ADB1-5569-CF809BCED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F90D46-467F-4AEB-9E87-2AD3A70CA324}" type="datetime1">
              <a:rPr lang="en-AU" smtClean="0"/>
              <a:t>18/07/2025</a:t>
            </a:fld>
            <a:endParaRPr lang="en-AU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1A2BEC-A998-582B-739A-755F3C4DB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AU"/>
              <a:t>Infotrack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5597B-CC4F-93EE-4AA4-FA5A178D9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44372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33630-6811-67D6-BB31-DEDF20F5C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8F752C-0E48-5DCA-E9FD-F1C7DE845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91AED1-3DFD-DE44-0601-976B0331CA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02AFAFD-E249-4278-A7A9-78061AD4D048}" type="datetime1">
              <a:rPr lang="en-AU" smtClean="0"/>
              <a:t>18/07/2025</a:t>
            </a:fld>
            <a:endParaRPr lang="en-AU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1D391-3919-869B-2063-EFD0F8B9B4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AU"/>
              <a:t>Infotrack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866A3D-59A1-C873-ECCA-40A10E1AA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60233F7-A9DB-4513-99DB-806B646CAC1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6973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2.png"/><Relationship Id="rId3" Type="http://schemas.openxmlformats.org/officeDocument/2006/relationships/image" Target="../media/image14.jpeg"/><Relationship Id="rId7" Type="http://schemas.microsoft.com/office/2007/relationships/hdphoto" Target="../media/hdphoto2.wdp"/><Relationship Id="rId12" Type="http://schemas.microsoft.com/office/2007/relationships/hdphoto" Target="../media/hdphoto3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1.png"/><Relationship Id="rId5" Type="http://schemas.openxmlformats.org/officeDocument/2006/relationships/image" Target="../media/image16.png"/><Relationship Id="rId10" Type="http://schemas.openxmlformats.org/officeDocument/2006/relationships/image" Target="../media/image20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e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9D70AAEC-7557-7AFF-7D2E-D8F6CC8452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25" y="3011619"/>
            <a:ext cx="5115639" cy="6477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470E251-8C59-32C8-9ADF-65ECE3CE3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Property investors struggle to get accurate, tailored cash flow and yield insights due to generic calculators, missing costs, and poor usability.</a:t>
            </a:r>
            <a:endParaRPr lang="en-AU" sz="2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292D552-F506-90C5-E348-1BBE8EF287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102" y="4999358"/>
            <a:ext cx="4048690" cy="3810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6FD32B9-FF32-544F-5E21-8D4F54B566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324" y="1902527"/>
            <a:ext cx="5849166" cy="45726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26ECF8-863F-9260-377D-DC120BC10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949" y="2509290"/>
            <a:ext cx="5534797" cy="400106"/>
          </a:xfrm>
          <a:prstGeom prst="rect">
            <a:avLst/>
          </a:prstGeom>
        </p:spPr>
      </p:pic>
      <p:pic>
        <p:nvPicPr>
          <p:cNvPr id="1026" name="Picture 2" descr="Cómo Recuperar un Correo Electrónico Olvidado – BlackTips">
            <a:extLst>
              <a:ext uri="{FF2B5EF4-FFF2-40B4-BE49-F238E27FC236}">
                <a16:creationId xmlns:a16="http://schemas.microsoft.com/office/drawing/2014/main" id="{29C00034-D136-8ABC-67B8-7202DF87C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MosiaicBubbl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0946" y="2694620"/>
            <a:ext cx="3296610" cy="2483235"/>
          </a:xfrm>
          <a:prstGeom prst="rect">
            <a:avLst/>
          </a:prstGeom>
          <a:noFill/>
          <a:effectLst>
            <a:outerShdw dir="5400000" algn="ctr" rotWithShape="0">
              <a:srgbClr val="000000">
                <a:alpha val="29000"/>
              </a:srgbClr>
            </a:outerShdw>
            <a:softEdge rad="482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E93C3C-A43F-ACA5-16EE-B6F73B8C60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47470" y="2909790"/>
            <a:ext cx="3191320" cy="533474"/>
          </a:xfrm>
          <a:prstGeom prst="rect">
            <a:avLst/>
          </a:prstGeom>
          <a:solidFill>
            <a:schemeClr val="bg1"/>
          </a:solidFill>
          <a:effectLst>
            <a:outerShdw dist="50800" dir="5400000" sx="53000" sy="53000" algn="ctr" rotWithShape="0">
              <a:srgbClr val="000000">
                <a:alpha val="33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4A76CD2-41F6-CB4A-89C7-01C735E837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23887" y="5540759"/>
            <a:ext cx="5468113" cy="40010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B9B064C-B77F-CECB-1F1F-6485E3868E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34084" y="1927489"/>
            <a:ext cx="1876687" cy="352474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120698C-5E7D-707A-3F3D-4A56954C14C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82221" y="3618040"/>
            <a:ext cx="3896269" cy="1381318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E090921-763E-E879-A07F-7EB8DA77DC8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513" y="5523934"/>
            <a:ext cx="6420746" cy="64779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CB4055EB-2982-16BC-EA76-0DFA213239B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00927" y="3906076"/>
            <a:ext cx="1209844" cy="69542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1865CAB-2FBC-CD92-FB5E-E64D6561381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1224" y="5206944"/>
            <a:ext cx="2695951" cy="352474"/>
          </a:xfrm>
          <a:prstGeom prst="rect">
            <a:avLst/>
          </a:prstGeom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A97184D8-6538-B561-C5C9-7FA4C1BF4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dirty="0"/>
              <a:t>AutoMate the Convey                                                                                                           Hackathon - 2025                                                                                                  Andrew, Steven, Marcus, Joshua &amp; Girish.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87509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0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0BE9B618-7CEB-AA2C-3DAA-4D92E4EC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4852" y="2952851"/>
            <a:ext cx="3102720" cy="1510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ECD335-CE07-A8A9-6AD1-3865CF977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22" y="79262"/>
            <a:ext cx="6596506" cy="297527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E3D6B30-427C-EA3E-533D-0CA4C4D9617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0752" r="20555"/>
          <a:stretch>
            <a:fillRect/>
          </a:stretch>
        </p:blipFill>
        <p:spPr>
          <a:xfrm>
            <a:off x="3730753" y="198667"/>
            <a:ext cx="3326252" cy="2613215"/>
          </a:xfrm>
          <a:prstGeom prst="rect">
            <a:avLst/>
          </a:prstGeom>
        </p:spPr>
      </p:pic>
      <p:pic>
        <p:nvPicPr>
          <p:cNvPr id="9" name="Picture 8" descr="A screenshot of a calculator&#10;&#10;AI-generated content may be incorrect.">
            <a:extLst>
              <a:ext uri="{FF2B5EF4-FFF2-40B4-BE49-F238E27FC236}">
                <a16:creationId xmlns:a16="http://schemas.microsoft.com/office/drawing/2014/main" id="{34C86136-68A9-87E0-C2F3-31CAADD7362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746" y="3905149"/>
            <a:ext cx="4633183" cy="27449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E94DA24-3C5C-49A4-8BE9-63E40A5E2F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2070" y="5041529"/>
            <a:ext cx="7722353" cy="160856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A139073-D56D-5C43-3C56-644A14B05D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2071" y="3975564"/>
            <a:ext cx="5601482" cy="10478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4C305C-4FA7-5087-5176-0D7EBDC815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94531" y="227091"/>
            <a:ext cx="4277612" cy="3416283"/>
          </a:xfrm>
          <a:prstGeom prst="rect">
            <a:avLst/>
          </a:prstGeom>
        </p:spPr>
      </p:pic>
      <p:pic>
        <p:nvPicPr>
          <p:cNvPr id="17" name="Picture 16" descr="A close up of a button&#10;&#10;AI-generated content may be incorrect.">
            <a:extLst>
              <a:ext uri="{FF2B5EF4-FFF2-40B4-BE49-F238E27FC236}">
                <a16:creationId xmlns:a16="http://schemas.microsoft.com/office/drawing/2014/main" id="{3B7AD418-4138-DC73-14E0-853E7952E2A9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artisticCrisscrossEtching trans="74000" pressure="3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3" y="3054542"/>
            <a:ext cx="4622717" cy="73391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7880731-86CF-8C1D-4FA6-9F465918EF1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431588" y="207909"/>
            <a:ext cx="4340555" cy="3465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51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64B9D-B72C-7385-4504-3CF6928EDAE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rcRect l="1972"/>
          <a:stretch>
            <a:fillRect/>
          </a:stretch>
        </p:blipFill>
        <p:spPr>
          <a:xfrm>
            <a:off x="158335" y="2558033"/>
            <a:ext cx="3193574" cy="971551"/>
          </a:xfrm>
          <a:prstGeom prst="rect">
            <a:avLst/>
          </a:prstGeom>
          <a:effectLst>
            <a:outerShdw blurRad="50800" dir="5400000" algn="ctr" rotWithShape="0">
              <a:srgbClr val="9EC3C1"/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A1B691-D79C-96B8-17BA-94120CB42C29}"/>
              </a:ext>
            </a:extLst>
          </p:cNvPr>
          <p:cNvSpPr txBox="1"/>
          <p:nvPr/>
        </p:nvSpPr>
        <p:spPr>
          <a:xfrm>
            <a:off x="8228096" y="5593122"/>
            <a:ext cx="396390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(Insurance, Strata fees, Vacancy costs, Repair costs, Legal fees, Building inspection fees, Maintenance fees, Agent fees)***</a:t>
            </a:r>
          </a:p>
          <a:p>
            <a:pPr algn="ctr"/>
            <a:endParaRPr lang="en-AU" sz="1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84E10F1-F5E2-F822-64F7-841D01581197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</a:blip>
          <a:srcRect l="1791" b="40974"/>
          <a:stretch>
            <a:fillRect/>
          </a:stretch>
        </p:blipFill>
        <p:spPr>
          <a:xfrm>
            <a:off x="7988721" y="4442725"/>
            <a:ext cx="4044944" cy="1195528"/>
          </a:xfrm>
          <a:prstGeom prst="rect">
            <a:avLst/>
          </a:prstGeom>
          <a:blipFill dpi="0" rotWithShape="1">
            <a:blip r:embed="rId6">
              <a:alphaModFix/>
            </a:blip>
            <a:srcRect/>
            <a:tile tx="0" ty="0" sx="100000" sy="100000" flip="none" algn="tl"/>
          </a:blipFill>
          <a:effectLst>
            <a:outerShdw blurRad="38100" dir="5400000" sx="1000" sy="1000" algn="ctr" rotWithShape="0">
              <a:srgbClr val="A0C6C4"/>
            </a:outerShdw>
          </a:effec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9FE50F6-E7B3-3E39-EDE9-03CF9673D3DF}"/>
              </a:ext>
            </a:extLst>
          </p:cNvPr>
          <p:cNvSpPr txBox="1"/>
          <p:nvPr/>
        </p:nvSpPr>
        <p:spPr>
          <a:xfrm>
            <a:off x="809625" y="356937"/>
            <a:ext cx="998220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2800" b="1" dirty="0">
                <a:latin typeface="Calibri" panose="020F0502020204030204" pitchFamily="34" charset="0"/>
              </a:rPr>
              <a:t>“</a:t>
            </a:r>
            <a:r>
              <a:rPr lang="en-AU" sz="2800" b="1" dirty="0">
                <a:effectLst/>
                <a:latin typeface="Calibri" panose="020F0502020204030204" pitchFamily="34" charset="0"/>
              </a:rPr>
              <a:t>AI chatbot that turns any NSW property address into a full rental investment profile — including rent yield, cash flow, Property Price trends, Risk assessment &amp; Recommendations</a:t>
            </a:r>
            <a:r>
              <a:rPr lang="en-AU" sz="2800" b="1" dirty="0">
                <a:latin typeface="Calibri" panose="020F0502020204030204" pitchFamily="34" charset="0"/>
              </a:rPr>
              <a:t>”</a:t>
            </a:r>
            <a:endParaRPr lang="en-AU" sz="28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90CF3E-1348-2D4F-2C65-DB048AE186FF}"/>
              </a:ext>
            </a:extLst>
          </p:cNvPr>
          <p:cNvSpPr txBox="1"/>
          <p:nvPr/>
        </p:nvSpPr>
        <p:spPr>
          <a:xfrm>
            <a:off x="3180553" y="4651954"/>
            <a:ext cx="524034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1600" i="1" dirty="0"/>
              <a:t>“Don’t scroll property listings blindly.</a:t>
            </a:r>
            <a:endParaRPr lang="en-AU" sz="1600" dirty="0"/>
          </a:p>
          <a:p>
            <a:pPr algn="ctr"/>
            <a:r>
              <a:rPr lang="en-AU" sz="1600" i="1" dirty="0"/>
              <a:t>Ask our AI bot:</a:t>
            </a:r>
            <a:endParaRPr lang="en-AU" sz="1600" dirty="0"/>
          </a:p>
          <a:p>
            <a:pPr algn="ctr"/>
            <a:r>
              <a:rPr lang="en-AU" sz="1600" b="1" i="1" dirty="0"/>
              <a:t>‘Is this a good investment?’</a:t>
            </a:r>
            <a:endParaRPr lang="en-AU" sz="1600" dirty="0"/>
          </a:p>
          <a:p>
            <a:pPr algn="ctr"/>
            <a:r>
              <a:rPr lang="en-AU" sz="1600" i="1" dirty="0"/>
              <a:t>and get data-backed answers in seconds.”</a:t>
            </a:r>
            <a:endParaRPr lang="en-AU" sz="1600" dirty="0"/>
          </a:p>
          <a:p>
            <a:pPr algn="ctr"/>
            <a:endParaRPr lang="en-AU" sz="1600" dirty="0"/>
          </a:p>
        </p:txBody>
      </p:sp>
      <p:sp>
        <p:nvSpPr>
          <p:cNvPr id="25" name="Footer Placeholder 34">
            <a:extLst>
              <a:ext uri="{FF2B5EF4-FFF2-40B4-BE49-F238E27FC236}">
                <a16:creationId xmlns:a16="http://schemas.microsoft.com/office/drawing/2014/main" id="{B6341FFA-FBF0-009D-734C-9DCCC85A4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56350"/>
            <a:ext cx="12192000" cy="365125"/>
          </a:xfrm>
        </p:spPr>
        <p:txBody>
          <a:bodyPr/>
          <a:lstStyle/>
          <a:p>
            <a:r>
              <a:rPr lang="en-US" dirty="0"/>
              <a:t>AutoMate the Convey                                                                                                           Hackathon - 2025                                                                                                  Andrew, Steven, Marcus, Joshua &amp; Girish.</a:t>
            </a:r>
            <a:endParaRPr lang="en-AU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5269F509-6824-693B-8FAE-E7B5669B1B70}"/>
              </a:ext>
            </a:extLst>
          </p:cNvPr>
          <p:cNvSpPr/>
          <p:nvPr/>
        </p:nvSpPr>
        <p:spPr>
          <a:xfrm>
            <a:off x="4407408" y="2330877"/>
            <a:ext cx="2524125" cy="2196245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920860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141</Words>
  <Application>Microsoft Office PowerPoint</Application>
  <PresentationFormat>Widescreen</PresentationFormat>
  <Paragraphs>10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Aptos</vt:lpstr>
      <vt:lpstr>Aptos Display</vt:lpstr>
      <vt:lpstr>Arial</vt:lpstr>
      <vt:lpstr>Calibri</vt:lpstr>
      <vt:lpstr>Office Theme</vt:lpstr>
      <vt:lpstr>Property investors struggle to get accurate, tailored cash flow and yield insights due to generic calculators, missing costs, and poor usability.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Girish Kumar</dc:creator>
  <cp:lastModifiedBy>Girish Kumar</cp:lastModifiedBy>
  <cp:revision>18</cp:revision>
  <dcterms:created xsi:type="dcterms:W3CDTF">2025-07-17T00:28:45Z</dcterms:created>
  <dcterms:modified xsi:type="dcterms:W3CDTF">2025-07-18T00:29:16Z</dcterms:modified>
</cp:coreProperties>
</file>